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1DC"/>
          </a:solidFill>
        </a:fill>
      </a:tcStyle>
    </a:wholeTbl>
    <a:band2H>
      <a:tcTxStyle b="def" i="def"/>
      <a:tcStyle>
        <a:tcBdr/>
        <a:fill>
          <a:solidFill>
            <a:srgbClr val="E7F1EE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AF8D8"/>
          </a:solidFill>
        </a:fill>
      </a:tcStyle>
    </a:wholeTbl>
    <a:band2H>
      <a:tcTxStyle b="def" i="def"/>
      <a:tcStyle>
        <a:tcBdr/>
        <a:fill>
          <a:solidFill>
            <a:srgbClr val="FCFBE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CCD5"/>
          </a:solidFill>
        </a:fill>
      </a:tcStyle>
    </a:wholeTbl>
    <a:band2H>
      <a:tcTxStyle b="def" i="def"/>
      <a:tcStyle>
        <a:tcBdr/>
        <a:fill>
          <a:solidFill>
            <a:srgbClr val="E9E7EB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33" name="Shape 13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6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7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1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12" name="Texto do título"/>
          <p:cNvSpPr txBox="1"/>
          <p:nvPr>
            <p:ph type="title"/>
          </p:nvPr>
        </p:nvSpPr>
        <p:spPr>
          <a:xfrm>
            <a:off x="685800" y="1428750"/>
            <a:ext cx="7543800" cy="1945483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/>
            <a:r>
              <a:t>Texto do título</a:t>
            </a:r>
          </a:p>
        </p:txBody>
      </p:sp>
      <p:sp>
        <p:nvSpPr>
          <p:cNvPr id="113" name="Nível um…"/>
          <p:cNvSpPr txBox="1"/>
          <p:nvPr>
            <p:ph type="body" sz="quarter" idx="1"/>
          </p:nvPr>
        </p:nvSpPr>
        <p:spPr>
          <a:xfrm>
            <a:off x="685800" y="3429000"/>
            <a:ext cx="6461760" cy="800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114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Número do diapositivo"/>
          <p:cNvSpPr txBox="1"/>
          <p:nvPr>
            <p:ph type="sldNum" sz="quarter" idx="2"/>
          </p:nvPr>
        </p:nvSpPr>
        <p:spPr>
          <a:xfrm>
            <a:off x="8531787" y="4242435"/>
            <a:ext cx="548641" cy="28575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24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pic>
        <p:nvPicPr>
          <p:cNvPr id="125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52492" y="4125744"/>
            <a:ext cx="722616" cy="492462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26" name="Nível um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27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5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6" name="Texto do título"/>
          <p:cNvSpPr txBox="1"/>
          <p:nvPr>
            <p:ph type="title"/>
          </p:nvPr>
        </p:nvSpPr>
        <p:spPr>
          <a:xfrm>
            <a:off x="722314" y="4114800"/>
            <a:ext cx="7659687" cy="876300"/>
          </a:xfrm>
          <a:prstGeom prst="rect">
            <a:avLst/>
          </a:prstGeom>
        </p:spPr>
        <p:txBody>
          <a:bodyPr anchor="t"/>
          <a:lstStyle>
            <a:lvl1pPr>
              <a:defRPr cap="all" sz="3600"/>
            </a:lvl1pPr>
          </a:lstStyle>
          <a:p>
            <a:pPr/>
            <a:r>
              <a:t>Texto do título</a:t>
            </a:r>
          </a:p>
        </p:txBody>
      </p:sp>
      <p:sp>
        <p:nvSpPr>
          <p:cNvPr id="37" name="Nível um…"/>
          <p:cNvSpPr txBox="1"/>
          <p:nvPr>
            <p:ph type="body" sz="quarter" idx="1"/>
          </p:nvPr>
        </p:nvSpPr>
        <p:spPr>
          <a:xfrm>
            <a:off x="722314" y="2889647"/>
            <a:ext cx="6135688" cy="12251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ClrTx/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38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6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7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48" name="Nível um…"/>
          <p:cNvSpPr txBox="1"/>
          <p:nvPr>
            <p:ph type="body" sz="half" idx="1"/>
          </p:nvPr>
        </p:nvSpPr>
        <p:spPr>
          <a:xfrm>
            <a:off x="457200" y="1152144"/>
            <a:ext cx="3657600" cy="3442716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678180" indent="-266700">
              <a:spcBef>
                <a:spcPts val="600"/>
              </a:spcBef>
              <a:defRPr sz="2800"/>
            </a:lvl2pPr>
            <a:lvl3pPr marL="1097279" indent="-320039">
              <a:spcBef>
                <a:spcPts val="600"/>
              </a:spcBef>
              <a:defRPr sz="2800"/>
            </a:lvl3pPr>
            <a:lvl4pPr marL="1407160" indent="-355600">
              <a:spcBef>
                <a:spcPts val="600"/>
              </a:spcBef>
              <a:defRPr sz="2800"/>
            </a:lvl4pPr>
            <a:lvl5pPr marL="1681479" indent="-355599">
              <a:spcBef>
                <a:spcPts val="600"/>
              </a:spcBef>
              <a:defRPr sz="28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49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7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8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59" name="Nível um…"/>
          <p:cNvSpPr txBox="1"/>
          <p:nvPr>
            <p:ph type="body" sz="quarter" idx="1"/>
          </p:nvPr>
        </p:nvSpPr>
        <p:spPr>
          <a:xfrm>
            <a:off x="457200" y="1151334"/>
            <a:ext cx="3657600" cy="479823"/>
          </a:xfrm>
          <a:prstGeom prst="rect">
            <a:avLst/>
          </a:prstGeom>
        </p:spPr>
        <p:txBody>
          <a:bodyPr anchor="b"/>
          <a:lstStyle>
            <a:lvl1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1pPr>
            <a:lvl2pPr marL="0" indent="4572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2pPr>
            <a:lvl3pPr marL="0" indent="9144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3pPr>
            <a:lvl4pPr marL="0" indent="13716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4pPr>
            <a:lvl5pPr marL="0" indent="182880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60" name="Text Placeholder 4"/>
          <p:cNvSpPr/>
          <p:nvPr>
            <p:ph type="body" sz="quarter" idx="21"/>
          </p:nvPr>
        </p:nvSpPr>
        <p:spPr>
          <a:xfrm>
            <a:off x="4419600" y="1151334"/>
            <a:ext cx="3657600" cy="479823"/>
          </a:xfrm>
          <a:prstGeom prst="rect">
            <a:avLst/>
          </a:prstGeom>
        </p:spPr>
        <p:txBody>
          <a:bodyPr anchor="b"/>
          <a:lstStyle/>
          <a:p>
            <a:pPr marL="0" indent="0" algn="ctr">
              <a:spcBef>
                <a:spcPts val="400"/>
              </a:spcBef>
              <a:buClrTx/>
              <a:buSzTx/>
              <a:buFontTx/>
              <a:buNone/>
              <a:defRPr b="1" sz="2000">
                <a:solidFill>
                  <a:srgbClr val="008080"/>
                </a:solidFill>
              </a:defRPr>
            </a:pPr>
          </a:p>
        </p:txBody>
      </p:sp>
      <p:sp>
        <p:nvSpPr>
          <p:cNvPr id="6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0" name="Texto do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do título</a:t>
            </a:r>
          </a:p>
        </p:txBody>
      </p:sp>
      <p:sp>
        <p:nvSpPr>
          <p:cNvPr id="7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0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8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89" name="Texto do título"/>
          <p:cNvSpPr txBox="1"/>
          <p:nvPr>
            <p:ph type="title"/>
          </p:nvPr>
        </p:nvSpPr>
        <p:spPr>
          <a:xfrm>
            <a:off x="304800" y="4121658"/>
            <a:ext cx="7772401" cy="4457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90" name="Nível um…"/>
          <p:cNvSpPr txBox="1"/>
          <p:nvPr>
            <p:ph type="body" sz="quarter" idx="1"/>
          </p:nvPr>
        </p:nvSpPr>
        <p:spPr>
          <a:xfrm>
            <a:off x="304800" y="4572000"/>
            <a:ext cx="7772401" cy="457200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91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99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100" name="Texto do título"/>
          <p:cNvSpPr txBox="1"/>
          <p:nvPr>
            <p:ph type="title"/>
          </p:nvPr>
        </p:nvSpPr>
        <p:spPr>
          <a:xfrm>
            <a:off x="301752" y="4121458"/>
            <a:ext cx="7772401" cy="445971"/>
          </a:xfrm>
          <a:prstGeom prst="rect">
            <a:avLst/>
          </a:prstGeom>
        </p:spPr>
        <p:txBody>
          <a:bodyPr anchor="b"/>
          <a:lstStyle>
            <a:lvl1pPr algn="ctr">
              <a:defRPr b="1" sz="2200"/>
            </a:lvl1pPr>
          </a:lstStyle>
          <a:p>
            <a:pPr/>
            <a:r>
              <a:t>Texto do título</a:t>
            </a:r>
          </a:p>
        </p:txBody>
      </p:sp>
      <p:sp>
        <p:nvSpPr>
          <p:cNvPr id="101" name="Picture Placeholder 2"/>
          <p:cNvSpPr/>
          <p:nvPr>
            <p:ph type="pic" idx="21"/>
          </p:nvPr>
        </p:nvSpPr>
        <p:spPr>
          <a:xfrm>
            <a:off x="0" y="0"/>
            <a:ext cx="8458200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pPr/>
          </a:p>
        </p:txBody>
      </p:sp>
      <p:sp>
        <p:nvSpPr>
          <p:cNvPr id="102" name="Nível um…"/>
          <p:cNvSpPr txBox="1"/>
          <p:nvPr>
            <p:ph type="body" sz="quarter" idx="1"/>
          </p:nvPr>
        </p:nvSpPr>
        <p:spPr>
          <a:xfrm>
            <a:off x="301752" y="4572000"/>
            <a:ext cx="7772401" cy="459487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ts val="300"/>
              </a:spcBef>
              <a:buClrTx/>
              <a:buSzTx/>
              <a:buFontTx/>
              <a:buNone/>
              <a:defRPr sz="1600"/>
            </a:lvl1pPr>
            <a:lvl2pPr marL="0" indent="457200" algn="ctr">
              <a:spcBef>
                <a:spcPts val="300"/>
              </a:spcBef>
              <a:buClrTx/>
              <a:buSzTx/>
              <a:buFontTx/>
              <a:buNone/>
              <a:defRPr sz="1600"/>
            </a:lvl2pPr>
            <a:lvl3pPr marL="0" indent="914400" algn="ctr">
              <a:spcBef>
                <a:spcPts val="300"/>
              </a:spcBef>
              <a:buClrTx/>
              <a:buSzTx/>
              <a:buFontTx/>
              <a:buNone/>
              <a:defRPr sz="1600"/>
            </a:lvl3pPr>
            <a:lvl4pPr marL="0" indent="1371600" algn="ctr">
              <a:spcBef>
                <a:spcPts val="300"/>
              </a:spcBef>
              <a:buClrTx/>
              <a:buSzTx/>
              <a:buFontTx/>
              <a:buNone/>
              <a:defRPr sz="1600"/>
            </a:lvl4pPr>
            <a:lvl5pPr marL="0" indent="1828800" algn="ctr">
              <a:spcBef>
                <a:spcPts val="300"/>
              </a:spcBef>
              <a:buClrTx/>
              <a:buSzTx/>
              <a:buFontTx/>
              <a:buNone/>
              <a:defRPr sz="1600"/>
            </a:lvl5pPr>
          </a:lstStyle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sp>
        <p:nvSpPr>
          <p:cNvPr id="103" name="Número do diapositivo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gradFill flip="none" rotWithShape="1">
          <a:gsLst>
            <a:gs pos="0">
              <a:srgbClr val="FFFFFF"/>
            </a:gs>
            <a:gs pos="75000">
              <a:srgbClr val="FFFFFF"/>
            </a:gs>
            <a:gs pos="100000">
              <a:srgbClr val="D9D9D9"/>
            </a:gs>
          </a:gsLst>
          <a:path path="circle">
            <a:fillToRect l="50000" t="50000" r="50000" b="50000"/>
          </a:path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/>
        </p:nvSpPr>
        <p:spPr>
          <a:xfrm>
            <a:off x="8458200" y="0"/>
            <a:ext cx="685800" cy="5143500"/>
          </a:xfrm>
          <a:prstGeom prst="rect">
            <a:avLst/>
          </a:prstGeom>
          <a:solidFill>
            <a:srgbClr val="00808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" name="Rectangle 7"/>
          <p:cNvSpPr/>
          <p:nvPr/>
        </p:nvSpPr>
        <p:spPr>
          <a:xfrm>
            <a:off x="8458200" y="4114800"/>
            <a:ext cx="685800" cy="5143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Texto do título"/>
          <p:cNvSpPr txBox="1"/>
          <p:nvPr>
            <p:ph type="title"/>
          </p:nvPr>
        </p:nvSpPr>
        <p:spPr>
          <a:xfrm>
            <a:off x="457200" y="205978"/>
            <a:ext cx="76200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Texto do título</a:t>
            </a:r>
          </a:p>
        </p:txBody>
      </p:sp>
      <p:sp>
        <p:nvSpPr>
          <p:cNvPr id="5" name="Nível um…"/>
          <p:cNvSpPr txBox="1"/>
          <p:nvPr>
            <p:ph type="body" idx="1"/>
          </p:nvPr>
        </p:nvSpPr>
        <p:spPr>
          <a:xfrm>
            <a:off x="457200" y="1200150"/>
            <a:ext cx="7620000" cy="360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Nível um</a:t>
            </a:r>
          </a:p>
          <a:p>
            <a:pPr lvl="1"/>
            <a:r>
              <a:t>Nível dois</a:t>
            </a:r>
          </a:p>
          <a:p>
            <a:pPr lvl="2"/>
            <a:r>
              <a:t>Nível três</a:t>
            </a:r>
          </a:p>
          <a:p>
            <a:pPr lvl="3"/>
            <a:r>
              <a:t>Nível quatro</a:t>
            </a:r>
          </a:p>
          <a:p>
            <a:pPr lvl="4"/>
            <a:r>
              <a:t>Nível cinco</a:t>
            </a:r>
          </a:p>
        </p:txBody>
      </p:sp>
      <p:pic>
        <p:nvPicPr>
          <p:cNvPr id="6" name="IMG_1766.jpeg" descr="IMG_176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15647" y="4109289"/>
            <a:ext cx="770906" cy="52537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Número do diapositivo"/>
          <p:cNvSpPr txBox="1"/>
          <p:nvPr>
            <p:ph type="sldNum" sz="quarter" idx="2"/>
          </p:nvPr>
        </p:nvSpPr>
        <p:spPr>
          <a:xfrm>
            <a:off x="8531787" y="4254961"/>
            <a:ext cx="548641" cy="260698"/>
          </a:xfrm>
          <a:prstGeom prst="rect">
            <a:avLst/>
          </a:prstGeom>
          <a:ln w="19050">
            <a:solidFill>
              <a:srgbClr val="FFFFFF"/>
            </a:solidFill>
          </a:ln>
        </p:spPr>
        <p:txBody>
          <a:bodyPr lIns="0" tIns="0" rIns="0" bIns="0" anchor="ctr">
            <a:sp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00" strike="noStrike" sz="4600" u="none">
          <a:solidFill>
            <a:srgbClr val="008080"/>
          </a:solidFill>
          <a:uFillTx/>
          <a:latin typeface="Cambria"/>
          <a:ea typeface="Cambria"/>
          <a:cs typeface="Cambria"/>
          <a:sym typeface="Cambria"/>
        </a:defRPr>
      </a:lvl9pPr>
    </p:titleStyle>
    <p:bodyStyle>
      <a:lvl1pPr marL="3429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662940" marR="0" indent="-251459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056639" marR="0" indent="-279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65885" marR="0" indent="-314325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85108" marR="0" indent="-359228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84186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02474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207623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2390502" marR="0" indent="-287382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>
          <a:schemeClr val="accent1"/>
        </a:buClr>
        <a:buSzPct val="100000"/>
        <a:buFont typeface="Arial"/>
        <a:buChar char="•"/>
        <a:tabLst/>
        <a:defRPr b="0" baseline="0" cap="none" i="0" spc="0" strike="noStrike" sz="22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.jpeg"/><Relationship Id="rId3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ubtitle 2"/>
          <p:cNvSpPr txBox="1"/>
          <p:nvPr>
            <p:ph type="body" sz="half" idx="1"/>
          </p:nvPr>
        </p:nvSpPr>
        <p:spPr>
          <a:xfrm>
            <a:off x="476549" y="3593698"/>
            <a:ext cx="7818377" cy="1556554"/>
          </a:xfrm>
          <a:prstGeom prst="rect">
            <a:avLst/>
          </a:prstGeom>
        </p:spPr>
        <p:txBody>
          <a:bodyPr/>
          <a:lstStyle/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Bem vindos </a:t>
            </a:r>
          </a:p>
          <a:p>
            <a:pPr algn="r">
              <a:spcBef>
                <a:spcPts val="500"/>
              </a:spcBef>
              <a:defRPr b="1" i="1" sz="3200">
                <a:solidFill>
                  <a:srgbClr val="006060"/>
                </a:solidFill>
                <a:effectLst>
                  <a:outerShdw sx="100000" sy="100000" kx="0" ky="0" algn="b" rotWithShape="0" blurRad="25400" dist="38100" dir="2700000">
                    <a:srgbClr val="000000">
                      <a:alpha val="52000"/>
                    </a:srgbClr>
                  </a:outerShdw>
                </a:effectLst>
              </a:defRPr>
            </a:pPr>
            <a:r>
              <a:t> </a:t>
            </a:r>
            <a:r>
              <a:t>A</a:t>
            </a:r>
            <a:r>
              <a:t> NOVA VIDA EM CRISTO</a:t>
            </a:r>
          </a:p>
        </p:txBody>
      </p:sp>
      <p:pic>
        <p:nvPicPr>
          <p:cNvPr id="136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6964" y="88531"/>
            <a:ext cx="7548018" cy="283050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Picture 12" descr="Picture 1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239330" y="608070"/>
            <a:ext cx="1804417" cy="1578865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PCE - DESCUBRA"/>
          <p:cNvSpPr/>
          <p:nvPr/>
        </p:nvSpPr>
        <p:spPr>
          <a:xfrm>
            <a:off x="257693" y="1289883"/>
            <a:ext cx="4880654" cy="96801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>
              <a:defRPr b="1" sz="4900">
                <a:ln w="12700" cap="flat">
                  <a:solidFill>
                    <a:srgbClr val="E224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 - DESCUBRA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2. Dízimos e Ofertas</a:t>
            </a:r>
          </a:p>
        </p:txBody>
      </p:sp>
      <p:sp>
        <p:nvSpPr>
          <p:cNvPr id="197" name="Content Placeholder 2"/>
          <p:cNvSpPr txBox="1"/>
          <p:nvPr>
            <p:ph type="body" sz="half" idx="1"/>
          </p:nvPr>
        </p:nvSpPr>
        <p:spPr>
          <a:xfrm>
            <a:off x="362883" y="2453033"/>
            <a:ext cx="5357717" cy="2566488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400"/>
              </a:spcBef>
              <a:defRPr sz="2000"/>
            </a:pPr>
            <a:r>
              <a:t>Conforme </a:t>
            </a:r>
            <a:r>
              <a:rPr b="1"/>
              <a:t>Malaquias 3:8-12</a:t>
            </a:r>
            <a:r>
              <a:t>, o </a:t>
            </a:r>
            <a:r>
              <a:rPr b="1"/>
              <a:t>dízimo</a:t>
            </a:r>
            <a:r>
              <a:t> é um mandamento e deve ser entregue para que haja provisão na obra de Deus. Essa obra, hoje, é representada pela Igreja;</a:t>
            </a:r>
          </a:p>
          <a:p>
            <a:pPr>
              <a:lnSpc>
                <a:spcPct val="110000"/>
              </a:lnSpc>
              <a:spcBef>
                <a:spcPts val="400"/>
              </a:spcBef>
              <a:defRPr sz="2000"/>
            </a:pPr>
            <a:r>
              <a:t>A </a:t>
            </a:r>
            <a:r>
              <a:rPr b="1"/>
              <a:t>oferta</a:t>
            </a:r>
            <a:r>
              <a:t> é algo voluntário, feito de acordo com o desejo do doador, e baseada em sua generosidade.</a:t>
            </a:r>
          </a:p>
        </p:txBody>
      </p:sp>
      <p:grpSp>
        <p:nvGrpSpPr>
          <p:cNvPr id="200" name="Rounded Rectangle 5"/>
          <p:cNvGrpSpPr/>
          <p:nvPr/>
        </p:nvGrpSpPr>
        <p:grpSpPr>
          <a:xfrm>
            <a:off x="454299" y="1248951"/>
            <a:ext cx="8293648" cy="1062978"/>
            <a:chOff x="0" y="0"/>
            <a:chExt cx="8293647" cy="1062976"/>
          </a:xfrm>
        </p:grpSpPr>
        <p:sp>
          <p:nvSpPr>
            <p:cNvPr id="198" name="Retângulo arredondado"/>
            <p:cNvSpPr/>
            <p:nvPr/>
          </p:nvSpPr>
          <p:spPr>
            <a:xfrm>
              <a:off x="0" y="0"/>
              <a:ext cx="8293648" cy="1062977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9" name="O dízimo é um princípio da Bíblia sagrada, que estabelece que 10% da renda de uma pessoa devem ser devolvidos a Deus, em confiança e gratidão pela Sua provisão."/>
            <p:cNvSpPr txBox="1"/>
            <p:nvPr/>
          </p:nvSpPr>
          <p:spPr>
            <a:xfrm>
              <a:off x="97610" y="56597"/>
              <a:ext cx="8098427" cy="9497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  <a:r>
                <a:t>O </a:t>
              </a:r>
              <a:r>
                <a:t>d</a:t>
              </a:r>
              <a:r>
                <a:t>ízimo é um princípio da Bíblia sagrada, que estabelece que 10% da renda de uma pessoa devem ser devolvidos a Deus, em confiança e gratidão pela Sua provisão.</a:t>
              </a:r>
            </a:p>
          </p:txBody>
        </p:sp>
      </p:grpSp>
      <p:pic>
        <p:nvPicPr>
          <p:cNvPr id="20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28256" y="2792588"/>
            <a:ext cx="2741208" cy="20559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Uma coisa importante: a obediência</a:t>
            </a:r>
          </a:p>
        </p:txBody>
      </p:sp>
      <p:sp>
        <p:nvSpPr>
          <p:cNvPr id="204" name="Content Placeholder 2"/>
          <p:cNvSpPr txBox="1"/>
          <p:nvPr>
            <p:ph type="body" idx="1"/>
          </p:nvPr>
        </p:nvSpPr>
        <p:spPr>
          <a:xfrm>
            <a:off x="265524" y="1081094"/>
            <a:ext cx="8072267" cy="3782152"/>
          </a:xfrm>
          <a:prstGeom prst="rect">
            <a:avLst/>
          </a:prstGeom>
        </p:spPr>
        <p:txBody>
          <a:bodyPr anchor="ctr"/>
          <a:lstStyle/>
          <a:p>
            <a:pPr marL="315468" indent="-210311" defTabSz="841247">
              <a:lnSpc>
                <a:spcPct val="110000"/>
              </a:lnSpc>
              <a:spcBef>
                <a:spcPts val="400"/>
              </a:spcBef>
              <a:defRPr sz="1932"/>
            </a:pPr>
            <a:r>
              <a:t>A Igreja como família tem Deus por pai, Jesus por Filho e irmão mais velho, e os convertidos como filhos de Deus e irmãos de Jesus, e também uns dos outros;</a:t>
            </a:r>
          </a:p>
          <a:p>
            <a:pPr marL="315468" indent="-210311" defTabSz="841247">
              <a:lnSpc>
                <a:spcPct val="110000"/>
              </a:lnSpc>
              <a:spcBef>
                <a:spcPts val="400"/>
              </a:spcBef>
              <a:defRPr sz="1932"/>
            </a:pPr>
            <a:r>
              <a:t>Como em qualquer outra família, a autoridade está com o Pai, a quem os filhos devem obediência;</a:t>
            </a:r>
          </a:p>
          <a:p>
            <a:pPr marL="315468" indent="-210311" defTabSz="841247">
              <a:lnSpc>
                <a:spcPct val="110000"/>
              </a:lnSpc>
              <a:spcBef>
                <a:spcPts val="400"/>
              </a:spcBef>
              <a:defRPr sz="1932"/>
            </a:pPr>
            <a:r>
              <a:t>Quando não há obediência, o Pai pode usar de sua autoridade para corrigir os filhos;</a:t>
            </a:r>
          </a:p>
          <a:p>
            <a:pPr marL="315468" indent="-210311" defTabSz="841247">
              <a:lnSpc>
                <a:spcPct val="110000"/>
              </a:lnSpc>
              <a:spcBef>
                <a:spcPts val="400"/>
              </a:spcBef>
              <a:defRPr sz="1932"/>
            </a:pPr>
            <a:r>
              <a:t>Na prática, isso poderá ser exercido pela liderança da Igreja, instituída por Deus, para cuidar dos irmãos;</a:t>
            </a:r>
          </a:p>
          <a:p>
            <a:pPr marL="315468" indent="-210311" defTabSz="841247">
              <a:lnSpc>
                <a:spcPct val="110000"/>
              </a:lnSpc>
              <a:spcBef>
                <a:spcPts val="400"/>
              </a:spcBef>
              <a:defRPr sz="1932"/>
            </a:pPr>
            <a:r>
              <a:t>Assim, a Igreja é uma família em que uns cuidam dos outros, em amor, autoridade e para o bem de todos.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10" descr="Picture 10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DESCUBRA…"/>
          <p:cNvSpPr/>
          <p:nvPr/>
        </p:nvSpPr>
        <p:spPr>
          <a:xfrm>
            <a:off x="418765" y="1922564"/>
            <a:ext cx="1150005" cy="1193206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/>
            </a:pPr>
            <a:r>
              <a:t>DESCUBRA</a:t>
            </a:r>
          </a:p>
          <a:p>
            <a:pPr algn="ctr">
              <a:defRPr b="1"/>
            </a:pPr>
            <a:r>
              <a:t>NIVEL 1</a:t>
            </a:r>
          </a:p>
        </p:txBody>
      </p:sp>
      <p:sp>
        <p:nvSpPr>
          <p:cNvPr id="142" name="LIDERANÇA…"/>
          <p:cNvSpPr/>
          <p:nvPr/>
        </p:nvSpPr>
        <p:spPr>
          <a:xfrm>
            <a:off x="418765" y="3230739"/>
            <a:ext cx="1150005" cy="1112242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>
              <a:defRPr b="1" sz="1700"/>
            </a:pPr>
            <a:r>
              <a:t>LIDERANÇA</a:t>
            </a:r>
          </a:p>
          <a:p>
            <a:pPr algn="ctr">
              <a:defRPr b="1" sz="1700"/>
            </a:pPr>
            <a:r>
              <a:t>NIVEL 2</a:t>
            </a:r>
          </a:p>
        </p:txBody>
      </p:sp>
      <p:sp>
        <p:nvSpPr>
          <p:cNvPr id="143" name="PCE"/>
          <p:cNvSpPr/>
          <p:nvPr/>
        </p:nvSpPr>
        <p:spPr>
          <a:xfrm>
            <a:off x="1395506" y="610504"/>
            <a:ext cx="2514376" cy="868699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76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PCE</a:t>
            </a:r>
          </a:p>
        </p:txBody>
      </p:sp>
      <p:sp>
        <p:nvSpPr>
          <p:cNvPr id="144" name="Plano de Crescimento Espiritual"/>
          <p:cNvSpPr/>
          <p:nvPr/>
        </p:nvSpPr>
        <p:spPr>
          <a:xfrm>
            <a:off x="3884857" y="605270"/>
            <a:ext cx="5166367" cy="879167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hueOff val="-293268"/>
                  <a:satOff val="-29419"/>
                  <a:lumOff val="37290"/>
                </a:schemeClr>
              </a:gs>
            </a:gsLst>
            <a:lin ang="16200000"/>
          </a:gradFill>
          <a:ln w="25400">
            <a:solidFill>
              <a:schemeClr val="accent1"/>
            </a:solidFill>
          </a:ln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>
            <a:lvl1pPr algn="ctr">
              <a:defRPr b="1" sz="2900">
                <a:ln w="12700" cap="flat">
                  <a:solidFill>
                    <a:srgbClr val="263E0F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Plano de Crescimento Espiritual</a:t>
            </a:r>
          </a:p>
        </p:txBody>
      </p:sp>
      <p:pic>
        <p:nvPicPr>
          <p:cNvPr id="145" name="IMG_1766.jpeg" descr="IMG_1766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40563" y="3541154"/>
            <a:ext cx="721075" cy="49141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1" descr="Picture 1"/>
          <p:cNvPicPr>
            <a:picLocks noChangeAspect="1"/>
          </p:cNvPicPr>
          <p:nvPr/>
        </p:nvPicPr>
        <p:blipFill>
          <a:blip r:embed="rId2">
            <a:extLst/>
          </a:blip>
          <a:srcRect l="0" t="4853" r="0" b="13645"/>
          <a:stretch>
            <a:fillRect/>
          </a:stretch>
        </p:blipFill>
        <p:spPr>
          <a:xfrm>
            <a:off x="0" y="1"/>
            <a:ext cx="9144000" cy="5143499"/>
          </a:xfrm>
          <a:prstGeom prst="rect">
            <a:avLst/>
          </a:prstGeom>
          <a:ln w="12700">
            <a:miter lim="400000"/>
          </a:ln>
        </p:spPr>
      </p:pic>
      <p:sp>
        <p:nvSpPr>
          <p:cNvPr id="148" name="TextBox 6"/>
          <p:cNvSpPr txBox="1"/>
          <p:nvPr/>
        </p:nvSpPr>
        <p:spPr>
          <a:xfrm>
            <a:off x="3554608" y="278044"/>
            <a:ext cx="5338986" cy="1978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r">
              <a:defRPr b="1" sz="44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A FAMÍLIA</a:t>
            </a:r>
          </a:p>
          <a:p>
            <a:pPr algn="r">
              <a:defRPr b="1" sz="44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DA NOVA VIDA:</a:t>
            </a:r>
          </a:p>
          <a:p>
            <a:pPr algn="r">
              <a:defRPr b="1" sz="4400">
                <a:ln w="1841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  <a:effectLst>
                  <a:outerShdw sx="100000" sy="100000" kx="0" ky="0" algn="b" rotWithShape="0" blurRad="63500" dist="0" dir="3600000">
                    <a:srgbClr val="000000">
                      <a:alpha val="70000"/>
                    </a:srgbClr>
                  </a:outerShdw>
                </a:effectLst>
                <a:latin typeface="Arial"/>
                <a:ea typeface="Arial"/>
                <a:cs typeface="Arial"/>
                <a:sym typeface="Arial"/>
              </a:defRPr>
            </a:pPr>
            <a:r>
              <a:t>A IGREJA</a:t>
            </a:r>
          </a:p>
        </p:txBody>
      </p:sp>
      <p:sp>
        <p:nvSpPr>
          <p:cNvPr id="149" name="Subtitle 4"/>
          <p:cNvSpPr txBox="1"/>
          <p:nvPr>
            <p:ph type="subTitle" sz="quarter" idx="1"/>
          </p:nvPr>
        </p:nvSpPr>
        <p:spPr>
          <a:xfrm>
            <a:off x="685799" y="3429000"/>
            <a:ext cx="6461762" cy="8001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 A Igreja</a:t>
            </a:r>
          </a:p>
        </p:txBody>
      </p:sp>
      <p:sp>
        <p:nvSpPr>
          <p:cNvPr id="150" name="TextBox 8"/>
          <p:cNvSpPr txBox="1"/>
          <p:nvPr/>
        </p:nvSpPr>
        <p:spPr>
          <a:xfrm>
            <a:off x="267344" y="4492561"/>
            <a:ext cx="1451606" cy="444759"/>
          </a:xfrm>
          <a:prstGeom prst="rect">
            <a:avLst/>
          </a:prstGeom>
          <a:solidFill>
            <a:srgbClr val="000000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2800">
                <a:solidFill>
                  <a:srgbClr val="FFFFFF"/>
                </a:solidFill>
              </a:defRPr>
            </a:lvl1pPr>
          </a:lstStyle>
          <a:p>
            <a:pPr/>
            <a:r>
              <a:t>AULA 6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Igreja</a:t>
            </a:r>
          </a:p>
        </p:txBody>
      </p:sp>
      <p:sp>
        <p:nvSpPr>
          <p:cNvPr id="153" name="Content Placeholder 2"/>
          <p:cNvSpPr txBox="1"/>
          <p:nvPr>
            <p:ph type="body" sz="half" idx="1"/>
          </p:nvPr>
        </p:nvSpPr>
        <p:spPr>
          <a:xfrm>
            <a:off x="195792" y="1367517"/>
            <a:ext cx="4816909" cy="3429001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600"/>
              </a:spcBef>
              <a:defRPr sz="2600"/>
            </a:pPr>
            <a:r>
              <a:t>A Constituição Federal de 1988 afirma que a família é a base da sociedade, tendo, por isso, especial proteção do Estado;</a:t>
            </a:r>
          </a:p>
          <a:p>
            <a:pPr>
              <a:lnSpc>
                <a:spcPct val="110000"/>
              </a:lnSpc>
              <a:spcBef>
                <a:spcPts val="600"/>
              </a:spcBef>
              <a:defRPr sz="2600"/>
            </a:pPr>
            <a:r>
              <a:t>Como é bom estar em família! Por outro lado, como é ruim estar sem família, sozinho.</a:t>
            </a:r>
          </a:p>
        </p:txBody>
      </p:sp>
      <p:pic>
        <p:nvPicPr>
          <p:cNvPr id="154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rcRect l="5864" t="0" r="7627" b="0"/>
          <a:stretch>
            <a:fillRect/>
          </a:stretch>
        </p:blipFill>
        <p:spPr>
          <a:xfrm>
            <a:off x="5223008" y="1765774"/>
            <a:ext cx="3081366" cy="27467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Round Diagonal Corner Rectangle 6"/>
          <p:cNvSpPr txBox="1"/>
          <p:nvPr/>
        </p:nvSpPr>
        <p:spPr>
          <a:xfrm>
            <a:off x="4115768" y="1803191"/>
            <a:ext cx="4236077" cy="2025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>
                <a:solidFill>
                  <a:srgbClr val="006060"/>
                </a:solidFill>
              </a:defRPr>
            </a:lvl1pPr>
          </a:lstStyle>
          <a:p>
            <a:pPr/>
            <a:r>
              <a:t>Como é a sua experiência familiar?</a:t>
            </a:r>
          </a:p>
        </p:txBody>
      </p:sp>
      <p:pic>
        <p:nvPicPr>
          <p:cNvPr id="157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6986" y="434544"/>
            <a:ext cx="3447992" cy="430998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Igreja</a:t>
            </a:r>
          </a:p>
        </p:txBody>
      </p:sp>
      <p:sp>
        <p:nvSpPr>
          <p:cNvPr id="160" name="Content Placeholder 2"/>
          <p:cNvSpPr txBox="1"/>
          <p:nvPr>
            <p:ph type="body" idx="1"/>
          </p:nvPr>
        </p:nvSpPr>
        <p:spPr>
          <a:xfrm>
            <a:off x="362884" y="2253985"/>
            <a:ext cx="7941489" cy="2665260"/>
          </a:xfrm>
          <a:prstGeom prst="rect">
            <a:avLst/>
          </a:prstGeom>
        </p:spPr>
        <p:txBody>
          <a:bodyPr anchor="ctr"/>
          <a:lstStyle/>
          <a:p>
            <a:pPr marL="325754" indent="-217170" defTabSz="868680">
              <a:lnSpc>
                <a:spcPct val="110000"/>
              </a:lnSpc>
              <a:defRPr sz="2470"/>
            </a:pPr>
            <a:r>
              <a:t>O nome dessa grande família de Deus, segundo a Bíblia Sagrada é a Igreja;</a:t>
            </a:r>
          </a:p>
          <a:p>
            <a:pPr marL="325754" indent="-217170" defTabSz="868680">
              <a:lnSpc>
                <a:spcPct val="110000"/>
              </a:lnSpc>
              <a:defRPr sz="2470"/>
            </a:pPr>
            <a:r>
              <a:t>Igreja não é um prédio, uma instituição, uma cúpula de líderes religiosos;</a:t>
            </a:r>
          </a:p>
          <a:p>
            <a:pPr marL="325754" indent="-217170" defTabSz="868680">
              <a:lnSpc>
                <a:spcPct val="110000"/>
              </a:lnSpc>
              <a:defRPr sz="2470"/>
            </a:pPr>
            <a:r>
              <a:t>Igreja é a reunião daqueles que se converteram a Cristo e assim, têm a Deus por Pai.</a:t>
            </a:r>
          </a:p>
        </p:txBody>
      </p:sp>
      <p:grpSp>
        <p:nvGrpSpPr>
          <p:cNvPr id="163" name="Rounded Rectangle 3"/>
          <p:cNvGrpSpPr/>
          <p:nvPr/>
        </p:nvGrpSpPr>
        <p:grpSpPr>
          <a:xfrm>
            <a:off x="454299" y="1179509"/>
            <a:ext cx="8293648" cy="852741"/>
            <a:chOff x="0" y="0"/>
            <a:chExt cx="8293647" cy="852740"/>
          </a:xfrm>
        </p:grpSpPr>
        <p:sp>
          <p:nvSpPr>
            <p:cNvPr id="161" name="Retângulo arredondado"/>
            <p:cNvSpPr/>
            <p:nvPr/>
          </p:nvSpPr>
          <p:spPr>
            <a:xfrm>
              <a:off x="0" y="0"/>
              <a:ext cx="8293648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2" name="Quando nos convertemos a Cristo e iniciamos nossa caminhada na vida cristã, ganhamos uma nova família."/>
            <p:cNvSpPr txBox="1"/>
            <p:nvPr/>
          </p:nvSpPr>
          <p:spPr>
            <a:xfrm>
              <a:off x="87346" y="45985"/>
              <a:ext cx="8118955" cy="760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Quando nos convertemos a Cristo e iniciamos nossa caminhada na vida cristã, ganhamos uma nova família.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itle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 Igreja</a:t>
            </a:r>
          </a:p>
        </p:txBody>
      </p:sp>
      <p:grpSp>
        <p:nvGrpSpPr>
          <p:cNvPr id="168" name="Rounded Rectangle 4"/>
          <p:cNvGrpSpPr/>
          <p:nvPr/>
        </p:nvGrpSpPr>
        <p:grpSpPr>
          <a:xfrm>
            <a:off x="454299" y="1179509"/>
            <a:ext cx="8689702" cy="1073834"/>
            <a:chOff x="0" y="0"/>
            <a:chExt cx="8689701" cy="1073833"/>
          </a:xfrm>
        </p:grpSpPr>
        <p:sp>
          <p:nvSpPr>
            <p:cNvPr id="166" name="Retângulo arredondado"/>
            <p:cNvSpPr/>
            <p:nvPr/>
          </p:nvSpPr>
          <p:spPr>
            <a:xfrm>
              <a:off x="0" y="0"/>
              <a:ext cx="8689702" cy="1073834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0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67" name="A partir do momento em que uma pessoa é batizada em nome do Pai, do Filho e do Espírito Santo, ela se identifica com a Igreja de Jesus, tornando-se membro dela. A Igreja pode ser vista de duas maneiras:"/>
            <p:cNvSpPr txBox="1"/>
            <p:nvPr/>
          </p:nvSpPr>
          <p:spPr>
            <a:xfrm>
              <a:off x="98139" y="62025"/>
              <a:ext cx="8493422" cy="9497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 partir do momento em que uma pessoa é batizada em nome do Pai, do Filho e do Espírito Santo, ela se identifica com a Igreja de Jesus, tornando-se membro dela. A Igreja pode ser vista de duas maneiras:</a:t>
              </a:r>
            </a:p>
          </p:txBody>
        </p:sp>
      </p:grpSp>
      <p:grpSp>
        <p:nvGrpSpPr>
          <p:cNvPr id="181" name="Diagram 8"/>
          <p:cNvGrpSpPr/>
          <p:nvPr/>
        </p:nvGrpSpPr>
        <p:grpSpPr>
          <a:xfrm>
            <a:off x="458114" y="2648409"/>
            <a:ext cx="7615269" cy="2214243"/>
            <a:chOff x="0" y="0"/>
            <a:chExt cx="7615268" cy="2214241"/>
          </a:xfrm>
        </p:grpSpPr>
        <p:grpSp>
          <p:nvGrpSpPr>
            <p:cNvPr id="171" name="Agrupar"/>
            <p:cNvGrpSpPr/>
            <p:nvPr/>
          </p:nvGrpSpPr>
          <p:grpSpPr>
            <a:xfrm>
              <a:off x="0" y="0"/>
              <a:ext cx="3670009" cy="2214242"/>
              <a:chOff x="0" y="0"/>
              <a:chExt cx="3670008" cy="2214241"/>
            </a:xfrm>
          </p:grpSpPr>
          <p:sp>
            <p:nvSpPr>
              <p:cNvPr id="169" name="Retângulo arredondado"/>
              <p:cNvSpPr/>
              <p:nvPr/>
            </p:nvSpPr>
            <p:spPr>
              <a:xfrm>
                <a:off x="0" y="0"/>
                <a:ext cx="3670009" cy="2214242"/>
              </a:xfrm>
              <a:prstGeom prst="roundRect">
                <a:avLst>
                  <a:gd name="adj" fmla="val 10000"/>
                </a:avLst>
              </a:prstGeom>
              <a:solidFill>
                <a:srgbClr val="CCE1D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333500">
                  <a:lnSpc>
                    <a:spcPct val="90000"/>
                  </a:lnSpc>
                  <a:spcBef>
                    <a:spcPts val="700"/>
                  </a:spcBef>
                  <a:defRPr sz="3000"/>
                </a:pPr>
              </a:p>
            </p:txBody>
          </p:sp>
          <p:sp>
            <p:nvSpPr>
              <p:cNvPr id="170" name="Universal e Invisível"/>
              <p:cNvSpPr txBox="1"/>
              <p:nvPr/>
            </p:nvSpPr>
            <p:spPr>
              <a:xfrm>
                <a:off x="0" y="18579"/>
                <a:ext cx="3670009" cy="6271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14300" tIns="114300" rIns="114300" bIns="114300" numCol="1" anchor="ctr">
                <a:spAutoFit/>
              </a:bodyPr>
              <a:lstStyle>
                <a:lvl1pPr algn="ctr" defTabSz="1333500">
                  <a:lnSpc>
                    <a:spcPct val="90000"/>
                  </a:lnSpc>
                  <a:spcBef>
                    <a:spcPts val="1200"/>
                  </a:spcBef>
                  <a:defRPr sz="3000"/>
                </a:lvl1pPr>
              </a:lstStyle>
              <a:p>
                <a:pPr/>
                <a:r>
                  <a:t>Universal e Invisível</a:t>
                </a:r>
              </a:p>
            </p:txBody>
          </p:sp>
        </p:grpSp>
        <p:grpSp>
          <p:nvGrpSpPr>
            <p:cNvPr id="174" name="Agrupar"/>
            <p:cNvGrpSpPr/>
            <p:nvPr/>
          </p:nvGrpSpPr>
          <p:grpSpPr>
            <a:xfrm>
              <a:off x="367000" y="664272"/>
              <a:ext cx="2936009" cy="1439258"/>
              <a:chOff x="0" y="0"/>
              <a:chExt cx="2936007" cy="1439257"/>
            </a:xfrm>
          </p:grpSpPr>
          <p:sp>
            <p:nvSpPr>
              <p:cNvPr id="172" name="Retângulo arredondado"/>
              <p:cNvSpPr/>
              <p:nvPr/>
            </p:nvSpPr>
            <p:spPr>
              <a:xfrm>
                <a:off x="0" y="0"/>
                <a:ext cx="2936008" cy="1439258"/>
              </a:xfrm>
              <a:prstGeom prst="roundRect">
                <a:avLst>
                  <a:gd name="adj" fmla="val 10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77900">
                  <a:lnSpc>
                    <a:spcPct val="90000"/>
                  </a:lnSpc>
                  <a:spcBef>
                    <a:spcPts val="700"/>
                  </a:spcBef>
                  <a:defRPr sz="2200"/>
                </a:pPr>
              </a:p>
            </p:txBody>
          </p:sp>
          <p:sp>
            <p:nvSpPr>
              <p:cNvPr id="173" name="Crentes de todos os períodos da História e de todos os lugares do planeta."/>
              <p:cNvSpPr txBox="1"/>
              <p:nvPr/>
            </p:nvSpPr>
            <p:spPr>
              <a:xfrm>
                <a:off x="13970" y="41441"/>
                <a:ext cx="2908068" cy="13563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1909" tIns="41909" rIns="41909" bIns="41909" numCol="1" anchor="ctr">
                <a:spAutoFit/>
              </a:bodyPr>
              <a:lstStyle>
                <a:lvl1pPr algn="ctr" defTabSz="977900">
                  <a:lnSpc>
                    <a:spcPct val="90000"/>
                  </a:lnSpc>
                  <a:spcBef>
                    <a:spcPts val="900"/>
                  </a:spcBef>
                  <a:defRPr sz="2200"/>
                </a:lvl1pPr>
              </a:lstStyle>
              <a:p>
                <a:pPr/>
                <a:r>
                  <a:t>Crentes de todos os períodos da História e de todos os lugares do planeta.</a:t>
                </a:r>
              </a:p>
            </p:txBody>
          </p:sp>
        </p:grpSp>
        <p:grpSp>
          <p:nvGrpSpPr>
            <p:cNvPr id="177" name="Agrupar"/>
            <p:cNvGrpSpPr/>
            <p:nvPr/>
          </p:nvGrpSpPr>
          <p:grpSpPr>
            <a:xfrm>
              <a:off x="3945259" y="0"/>
              <a:ext cx="3670010" cy="2214242"/>
              <a:chOff x="0" y="0"/>
              <a:chExt cx="3670008" cy="2214241"/>
            </a:xfrm>
          </p:grpSpPr>
          <p:sp>
            <p:nvSpPr>
              <p:cNvPr id="175" name="Retângulo arredondado"/>
              <p:cNvSpPr/>
              <p:nvPr/>
            </p:nvSpPr>
            <p:spPr>
              <a:xfrm>
                <a:off x="0" y="0"/>
                <a:ext cx="3670009" cy="2214242"/>
              </a:xfrm>
              <a:prstGeom prst="roundRect">
                <a:avLst>
                  <a:gd name="adj" fmla="val 10000"/>
                </a:avLst>
              </a:prstGeom>
              <a:solidFill>
                <a:srgbClr val="CCE1D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333500">
                  <a:lnSpc>
                    <a:spcPct val="90000"/>
                  </a:lnSpc>
                  <a:spcBef>
                    <a:spcPts val="700"/>
                  </a:spcBef>
                  <a:defRPr sz="3000"/>
                </a:pPr>
              </a:p>
            </p:txBody>
          </p:sp>
          <p:sp>
            <p:nvSpPr>
              <p:cNvPr id="176" name="Local e Visível"/>
              <p:cNvSpPr txBox="1"/>
              <p:nvPr/>
            </p:nvSpPr>
            <p:spPr>
              <a:xfrm>
                <a:off x="0" y="18579"/>
                <a:ext cx="3670009" cy="6271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114300" tIns="114300" rIns="114300" bIns="114300" numCol="1" anchor="ctr">
                <a:spAutoFit/>
              </a:bodyPr>
              <a:lstStyle>
                <a:lvl1pPr algn="ctr" defTabSz="1333500">
                  <a:lnSpc>
                    <a:spcPct val="90000"/>
                  </a:lnSpc>
                  <a:spcBef>
                    <a:spcPts val="1200"/>
                  </a:spcBef>
                  <a:defRPr sz="3000"/>
                </a:lvl1pPr>
              </a:lstStyle>
              <a:p>
                <a:pPr/>
                <a:r>
                  <a:t>Local e Visível</a:t>
                </a:r>
              </a:p>
            </p:txBody>
          </p:sp>
        </p:grpSp>
        <p:grpSp>
          <p:nvGrpSpPr>
            <p:cNvPr id="180" name="Agrupar"/>
            <p:cNvGrpSpPr/>
            <p:nvPr/>
          </p:nvGrpSpPr>
          <p:grpSpPr>
            <a:xfrm>
              <a:off x="4312261" y="664272"/>
              <a:ext cx="2936008" cy="1439258"/>
              <a:chOff x="0" y="0"/>
              <a:chExt cx="2936007" cy="1439257"/>
            </a:xfrm>
          </p:grpSpPr>
          <p:sp>
            <p:nvSpPr>
              <p:cNvPr id="178" name="Retângulo arredondado"/>
              <p:cNvSpPr/>
              <p:nvPr/>
            </p:nvSpPr>
            <p:spPr>
              <a:xfrm>
                <a:off x="0" y="0"/>
                <a:ext cx="2936008" cy="1439258"/>
              </a:xfrm>
              <a:prstGeom prst="roundRect">
                <a:avLst>
                  <a:gd name="adj" fmla="val 10000"/>
                </a:avLst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977900">
                  <a:lnSpc>
                    <a:spcPct val="90000"/>
                  </a:lnSpc>
                  <a:spcBef>
                    <a:spcPts val="700"/>
                  </a:spcBef>
                  <a:defRPr sz="2200"/>
                </a:pPr>
              </a:p>
            </p:txBody>
          </p:sp>
          <p:sp>
            <p:nvSpPr>
              <p:cNvPr id="179" name="Crentes que se reúnem em determinado tempo e local."/>
              <p:cNvSpPr txBox="1"/>
              <p:nvPr/>
            </p:nvSpPr>
            <p:spPr>
              <a:xfrm>
                <a:off x="13970" y="204544"/>
                <a:ext cx="2908068" cy="10301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1909" tIns="41909" rIns="41909" bIns="41909" numCol="1" anchor="ctr">
                <a:spAutoFit/>
              </a:bodyPr>
              <a:lstStyle>
                <a:lvl1pPr algn="ctr" defTabSz="977900">
                  <a:lnSpc>
                    <a:spcPct val="90000"/>
                  </a:lnSpc>
                  <a:spcBef>
                    <a:spcPts val="900"/>
                  </a:spcBef>
                  <a:defRPr sz="2200"/>
                </a:lvl1pPr>
              </a:lstStyle>
              <a:p>
                <a:pPr/>
                <a:r>
                  <a:t>Crentes que se reúnem em determinado tempo e local.</a:t>
                </a: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itle 1"/>
          <p:cNvSpPr txBox="1"/>
          <p:nvPr>
            <p:ph type="title"/>
          </p:nvPr>
        </p:nvSpPr>
        <p:spPr>
          <a:xfrm>
            <a:off x="195794" y="189266"/>
            <a:ext cx="8385062" cy="857251"/>
          </a:xfrm>
          <a:prstGeom prst="rect">
            <a:avLst/>
          </a:prstGeom>
        </p:spPr>
        <p:txBody>
          <a:bodyPr/>
          <a:lstStyle>
            <a:lvl1pPr>
              <a:defRPr spc="-99" sz="4100"/>
            </a:lvl1pPr>
          </a:lstStyle>
          <a:p>
            <a:pPr/>
            <a:r>
              <a:t>A Igreja Batista Central de BH - IBCBH</a:t>
            </a:r>
          </a:p>
        </p:txBody>
      </p:sp>
      <p:sp>
        <p:nvSpPr>
          <p:cNvPr id="184" name="Content Placeholder 2"/>
          <p:cNvSpPr txBox="1"/>
          <p:nvPr>
            <p:ph type="body" idx="1"/>
          </p:nvPr>
        </p:nvSpPr>
        <p:spPr>
          <a:xfrm>
            <a:off x="362884" y="2456845"/>
            <a:ext cx="7974908" cy="2486699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10000"/>
              </a:lnSpc>
              <a:defRPr b="1" sz="2400"/>
            </a:pPr>
            <a:r>
              <a:t>A pequena igreja:</a:t>
            </a:r>
            <a:r>
              <a:rPr b="0"/>
              <a:t> são as células;</a:t>
            </a:r>
            <a:endParaRPr b="0"/>
          </a:p>
          <a:p>
            <a:pPr>
              <a:lnSpc>
                <a:spcPct val="110000"/>
              </a:lnSpc>
              <a:defRPr b="1" sz="2400"/>
            </a:pPr>
            <a:r>
              <a:t>A grande igreja:</a:t>
            </a:r>
            <a:r>
              <a:rPr b="0"/>
              <a:t> se dá nos cultos públicos, eventos e ministérios da central;</a:t>
            </a:r>
            <a:endParaRPr b="0"/>
          </a:p>
          <a:p>
            <a:pPr lvl="1" marL="640080" indent="-228600">
              <a:lnSpc>
                <a:spcPct val="110000"/>
              </a:lnSpc>
              <a:buClr>
                <a:schemeClr val="accent2"/>
              </a:buClr>
              <a:defRPr sz="2400"/>
            </a:pPr>
            <a:r>
              <a:t>Nos cultos públicos, há dois momentos muito importantes: a </a:t>
            </a:r>
            <a:r>
              <a:rPr b="1"/>
              <a:t>Ceia do Senhor</a:t>
            </a:r>
            <a:r>
              <a:t> e os </a:t>
            </a:r>
            <a:r>
              <a:rPr b="1"/>
              <a:t>Dízimos e Ofertas</a:t>
            </a:r>
            <a:r>
              <a:t>.</a:t>
            </a:r>
          </a:p>
        </p:txBody>
      </p:sp>
      <p:grpSp>
        <p:nvGrpSpPr>
          <p:cNvPr id="187" name="Rounded Rectangle 4"/>
          <p:cNvGrpSpPr/>
          <p:nvPr/>
        </p:nvGrpSpPr>
        <p:grpSpPr>
          <a:xfrm>
            <a:off x="454299" y="1346639"/>
            <a:ext cx="8689702" cy="931647"/>
            <a:chOff x="0" y="0"/>
            <a:chExt cx="8689701" cy="931646"/>
          </a:xfrm>
        </p:grpSpPr>
        <p:sp>
          <p:nvSpPr>
            <p:cNvPr id="185" name="Retângulo arredondado"/>
            <p:cNvSpPr/>
            <p:nvPr/>
          </p:nvSpPr>
          <p:spPr>
            <a:xfrm>
              <a:off x="0" y="0"/>
              <a:ext cx="8689702" cy="931647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6" name="A IBC foi fundada em 20 de dezembro de 1961 e é uma Igreja que pode ser considerada pequena e grande."/>
            <p:cNvSpPr txBox="1"/>
            <p:nvPr/>
          </p:nvSpPr>
          <p:spPr>
            <a:xfrm>
              <a:off x="91198" y="85438"/>
              <a:ext cx="8507305" cy="7607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 IBC foi fundada em 20 de dezembro de 1961 e é uma Igreja que pode ser considerada pequena e grande.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Title 2"/>
          <p:cNvSpPr txBox="1"/>
          <p:nvPr>
            <p:ph type="title"/>
          </p:nvPr>
        </p:nvSpPr>
        <p:spPr>
          <a:xfrm>
            <a:off x="282232" y="171450"/>
            <a:ext cx="8651455" cy="7429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pPr/>
            <a:r>
              <a:t>1. Ceia do Senhor</a:t>
            </a:r>
          </a:p>
        </p:txBody>
      </p:sp>
      <p:sp>
        <p:nvSpPr>
          <p:cNvPr id="190" name="Content Placeholder 2"/>
          <p:cNvSpPr txBox="1"/>
          <p:nvPr>
            <p:ph type="body" sz="half" idx="1"/>
          </p:nvPr>
        </p:nvSpPr>
        <p:spPr>
          <a:xfrm>
            <a:off x="150381" y="2091393"/>
            <a:ext cx="5263336" cy="2837842"/>
          </a:xfrm>
          <a:prstGeom prst="rect">
            <a:avLst/>
          </a:prstGeom>
        </p:spPr>
        <p:txBody>
          <a:bodyPr anchor="ctr"/>
          <a:lstStyle/>
          <a:p>
            <a:pPr marL="332613" indent="-221742" defTabSz="886968">
              <a:lnSpc>
                <a:spcPct val="110000"/>
              </a:lnSpc>
              <a:spcBef>
                <a:spcPts val="400"/>
              </a:spcBef>
              <a:defRPr sz="2037"/>
            </a:pPr>
            <a:r>
              <a:t>A Ceia foi instituída pelo próprio Jesus, alguns dias antes de sua morte;</a:t>
            </a:r>
          </a:p>
          <a:p>
            <a:pPr marL="332613" indent="-221742" defTabSz="886968">
              <a:lnSpc>
                <a:spcPct val="110000"/>
              </a:lnSpc>
              <a:spcBef>
                <a:spcPts val="400"/>
              </a:spcBef>
              <a:defRPr b="1" sz="2037"/>
            </a:pPr>
            <a:r>
              <a:t>Existem dois elementos da Ceia:</a:t>
            </a:r>
            <a:r>
              <a:rPr b="0"/>
              <a:t> o </a:t>
            </a:r>
            <a:r>
              <a:t>pão</a:t>
            </a:r>
            <a:r>
              <a:rPr b="0"/>
              <a:t> (que simboliza o corpo de Jesus) e o</a:t>
            </a:r>
            <a:r>
              <a:t> vinho</a:t>
            </a:r>
            <a:r>
              <a:rPr b="0"/>
              <a:t> (que simboliza o sangue de Jesus);</a:t>
            </a:r>
            <a:endParaRPr b="0"/>
          </a:p>
          <a:p>
            <a:pPr marL="332613" indent="-221742" defTabSz="886968">
              <a:lnSpc>
                <a:spcPct val="110000"/>
              </a:lnSpc>
              <a:spcBef>
                <a:spcPts val="400"/>
              </a:spcBef>
              <a:defRPr sz="2037"/>
            </a:pPr>
            <a:r>
              <a:t>Quando esses elementos são tomados, a morte de Jesus é relembrada e anunciada, até que Ele volte.</a:t>
            </a:r>
          </a:p>
        </p:txBody>
      </p:sp>
      <p:grpSp>
        <p:nvGrpSpPr>
          <p:cNvPr id="193" name="Rounded Rectangle 5"/>
          <p:cNvGrpSpPr/>
          <p:nvPr/>
        </p:nvGrpSpPr>
        <p:grpSpPr>
          <a:xfrm>
            <a:off x="454299" y="998257"/>
            <a:ext cx="8689702" cy="852742"/>
            <a:chOff x="0" y="0"/>
            <a:chExt cx="8689701" cy="852740"/>
          </a:xfrm>
        </p:grpSpPr>
        <p:sp>
          <p:nvSpPr>
            <p:cNvPr id="191" name="Retângulo arredondado"/>
            <p:cNvSpPr/>
            <p:nvPr/>
          </p:nvSpPr>
          <p:spPr>
            <a:xfrm>
              <a:off x="0" y="0"/>
              <a:ext cx="8689702" cy="852741"/>
            </a:xfrm>
            <a:prstGeom prst="roundRect">
              <a:avLst>
                <a:gd name="adj" fmla="val 16667"/>
              </a:avLst>
            </a:prstGeom>
            <a:solidFill>
              <a:srgbClr val="00808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2" name="A Ceia do Senhor é uma refeição cerimonial que relembra e celebra a morte e ressurreição de Jesus, em favor dos seres humanos e pecadores."/>
            <p:cNvSpPr txBox="1"/>
            <p:nvPr/>
          </p:nvSpPr>
          <p:spPr>
            <a:xfrm>
              <a:off x="87347" y="79881"/>
              <a:ext cx="8515007" cy="6929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100">
                  <a:solidFill>
                    <a:srgbClr val="FFFFFF"/>
                  </a:solidFill>
                </a:defRPr>
              </a:lvl1pPr>
            </a:lstStyle>
            <a:p>
              <a:pPr/>
              <a:r>
                <a:t>A Ceia do Senhor é uma refeição cerimonial que relembra e celebra a morte e ressurreição de Jesus, em favor dos seres humanos e pecadores.</a:t>
              </a:r>
            </a:p>
          </p:txBody>
        </p:sp>
      </p:grpSp>
      <p:pic>
        <p:nvPicPr>
          <p:cNvPr id="194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rcRect l="6651" t="0" r="6132" b="0"/>
          <a:stretch>
            <a:fillRect/>
          </a:stretch>
        </p:blipFill>
        <p:spPr>
          <a:xfrm>
            <a:off x="5413716" y="2438724"/>
            <a:ext cx="2949924" cy="22619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Adjacency">
  <a:themeElements>
    <a:clrScheme name="Adjacenc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EA994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0000FF"/>
      </a:hlink>
      <a:folHlink>
        <a:srgbClr val="FF00FF"/>
      </a:folHlink>
    </a:clrScheme>
    <a:fontScheme name="Adjacency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Adjacenc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0">
              <a:srgbClr val="000000">
                <a:alpha val="60000"/>
              </a:srgbClr>
            </a:outerShdw>
          </a:effectLst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50800" dist="25400" dir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